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p4" ContentType="video/unknown"/>
  <Override PartName="/ppt/media/image1.jpeg" ContentType="image/jpeg"/>
  <Override PartName="/ppt/media/image2.jpeg" ContentType="image/jpeg"/>
  <Override PartName="/ppt/media/image3.jpeg" ContentType="image/jpeg"/>
  <Override PartName="/ppt/media/media2.mp4" ContentType="video/unknown"/>
  <Override PartName="/ppt/media/image4.jpeg" ContentType="image/jpeg"/>
  <Override PartName="/ppt/media/image5.jpeg" ContentType="image/jpeg"/>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b="def" i="def"/>
      <a:tcStyle>
        <a:tcBdr/>
        <a:fill>
          <a:solidFill>
            <a:srgbClr val="FCE9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Neue Medium"/>
          <a:ea typeface="Helvetica Neue Medium"/>
          <a:cs typeface="Helvetica Neue Medium"/>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olo e sottotitolo">
    <p:spTree>
      <p:nvGrpSpPr>
        <p:cNvPr id="1" name=""/>
        <p:cNvGrpSpPr/>
        <p:nvPr/>
      </p:nvGrpSpPr>
      <p:grpSpPr>
        <a:xfrm>
          <a:off x="0" y="0"/>
          <a:ext cx="0" cy="0"/>
          <a:chOff x="0" y="0"/>
          <a:chExt cx="0" cy="0"/>
        </a:xfrm>
      </p:grpSpPr>
      <p:sp>
        <p:nvSpPr>
          <p:cNvPr id="11" name="Titolo Testo"/>
          <p:cNvSpPr txBox="1"/>
          <p:nvPr>
            <p:ph type="title"/>
          </p:nvPr>
        </p:nvSpPr>
        <p:spPr>
          <a:xfrm>
            <a:off x="1270000" y="1638300"/>
            <a:ext cx="10464800" cy="3302000"/>
          </a:xfrm>
          <a:prstGeom prst="rect">
            <a:avLst/>
          </a:prstGeom>
        </p:spPr>
        <p:txBody>
          <a:bodyPr anchor="b"/>
          <a:lstStyle/>
          <a:p>
            <a:pPr/>
            <a:r>
              <a:t>Titolo Testo</a:t>
            </a:r>
          </a:p>
        </p:txBody>
      </p:sp>
      <p:sp>
        <p:nvSpPr>
          <p:cNvPr id="12" name="Corpo livello uno…"/>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Corpo livello uno</a:t>
            </a:r>
          </a:p>
          <a:p>
            <a:pPr lvl="1"/>
            <a:r>
              <a:t>Corpo livello due</a:t>
            </a:r>
          </a:p>
          <a:p>
            <a:pPr lvl="2"/>
            <a:r>
              <a:t>Corpo livello tre</a:t>
            </a:r>
          </a:p>
          <a:p>
            <a:pPr lvl="3"/>
            <a:r>
              <a:t>Corpo livello quattro</a:t>
            </a:r>
          </a:p>
          <a:p>
            <a:pPr lvl="4"/>
            <a:r>
              <a:t>Corpo livello cinque</a:t>
            </a:r>
          </a:p>
        </p:txBody>
      </p:sp>
      <p:sp>
        <p:nvSpPr>
          <p:cNvPr id="13" name="Numero diapositiva"/>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zione">
    <p:spTree>
      <p:nvGrpSpPr>
        <p:cNvPr id="1" name=""/>
        <p:cNvGrpSpPr/>
        <p:nvPr/>
      </p:nvGrpSpPr>
      <p:grpSpPr>
        <a:xfrm>
          <a:off x="0" y="0"/>
          <a:ext cx="0" cy="0"/>
          <a:chOff x="0" y="0"/>
          <a:chExt cx="0" cy="0"/>
        </a:xfrm>
      </p:grpSpPr>
      <p:sp>
        <p:nvSpPr>
          <p:cNvPr id="93" name="Corpo livello uno…"/>
          <p:cNvSpPr txBox="1"/>
          <p:nvPr>
            <p:ph type="body" sz="quarter" idx="1"/>
          </p:nvPr>
        </p:nvSpPr>
        <p:spPr>
          <a:xfrm>
            <a:off x="1270000" y="6362700"/>
            <a:ext cx="10464800" cy="461366"/>
          </a:xfrm>
          <a:prstGeom prst="rect">
            <a:avLst/>
          </a:prstGeom>
        </p:spPr>
        <p:txBody>
          <a:bodyPr anchor="t"/>
          <a:lstStyle>
            <a:lvl1pPr marL="0" indent="0" algn="ctr">
              <a:spcBef>
                <a:spcPts val="0"/>
              </a:spcBef>
              <a:buSzTx/>
              <a:buNone/>
              <a:defRPr i="1" sz="2400"/>
            </a:lvl1pPr>
            <a:lvl2pPr marL="777875" indent="-333375" algn="ctr">
              <a:spcBef>
                <a:spcPts val="0"/>
              </a:spcBef>
              <a:defRPr i="1" sz="2400"/>
            </a:lvl2pPr>
            <a:lvl3pPr marL="1222375" indent="-333375" algn="ctr">
              <a:spcBef>
                <a:spcPts val="0"/>
              </a:spcBef>
              <a:defRPr i="1" sz="2400"/>
            </a:lvl3pPr>
            <a:lvl4pPr marL="1666875" indent="-333375" algn="ctr">
              <a:spcBef>
                <a:spcPts val="0"/>
              </a:spcBef>
              <a:defRPr i="1" sz="2400"/>
            </a:lvl4pPr>
            <a:lvl5pPr marL="2111375" indent="-333375" algn="ctr">
              <a:spcBef>
                <a:spcPts val="0"/>
              </a:spcBef>
              <a:defRPr i="1" sz="2400"/>
            </a:lvl5pPr>
          </a:lstStyle>
          <a:p>
            <a:pPr/>
            <a:r>
              <a:t>Corpo livello uno</a:t>
            </a:r>
          </a:p>
          <a:p>
            <a:pPr lvl="1"/>
            <a:r>
              <a:t>Corpo livello due</a:t>
            </a:r>
          </a:p>
          <a:p>
            <a:pPr lvl="2"/>
            <a:r>
              <a:t>Corpo livello tre</a:t>
            </a:r>
          </a:p>
          <a:p>
            <a:pPr lvl="3"/>
            <a:r>
              <a:t>Corpo livello quattro</a:t>
            </a:r>
          </a:p>
          <a:p>
            <a:pPr lvl="4"/>
            <a:r>
              <a:t>Corpo livello cinque</a:t>
            </a:r>
          </a:p>
        </p:txBody>
      </p:sp>
      <p:sp>
        <p:nvSpPr>
          <p:cNvPr id="94" name="“Inserisci qui una citazione”."/>
          <p:cNvSpPr txBox="1"/>
          <p:nvPr>
            <p:ph type="body" sz="quarter" idx="13"/>
          </p:nvPr>
        </p:nvSpPr>
        <p:spPr>
          <a:xfrm>
            <a:off x="1270000" y="4267112"/>
            <a:ext cx="10464800" cy="609777"/>
          </a:xfrm>
          <a:prstGeom prst="rect">
            <a:avLst/>
          </a:prstGeom>
        </p:spPr>
        <p:txBody>
          <a:bodyPr/>
          <a:lstStyle/>
          <a:p>
            <a:pPr marL="0" indent="0" algn="ctr">
              <a:spcBef>
                <a:spcPts val="0"/>
              </a:spcBef>
              <a:buSzTx/>
              <a:buNone/>
              <a:defRPr sz="3400">
                <a:latin typeface="Helvetica Neue Medium"/>
                <a:ea typeface="Helvetica Neue Medium"/>
                <a:cs typeface="Helvetica Neue Medium"/>
                <a:sym typeface="Helvetica Neue Medium"/>
              </a:defRPr>
            </a:pPr>
          </a:p>
        </p:txBody>
      </p:sp>
      <p:sp>
        <p:nvSpPr>
          <p:cNvPr id="9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
        <p:nvSpPr>
          <p:cNvPr id="102" name="Immagin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Vuoto">
    <p:spTree>
      <p:nvGrpSpPr>
        <p:cNvPr id="1" name=""/>
        <p:cNvGrpSpPr/>
        <p:nvPr/>
      </p:nvGrpSpPr>
      <p:grpSpPr>
        <a:xfrm>
          <a:off x="0" y="0"/>
          <a:ext cx="0" cy="0"/>
          <a:chOff x="0" y="0"/>
          <a:chExt cx="0" cy="0"/>
        </a:xfrm>
      </p:grpSpPr>
      <p:sp>
        <p:nvSpPr>
          <p:cNvPr id="11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Orizzontale">
    <p:spTree>
      <p:nvGrpSpPr>
        <p:cNvPr id="1" name=""/>
        <p:cNvGrpSpPr/>
        <p:nvPr/>
      </p:nvGrpSpPr>
      <p:grpSpPr>
        <a:xfrm>
          <a:off x="0" y="0"/>
          <a:ext cx="0" cy="0"/>
          <a:chOff x="0" y="0"/>
          <a:chExt cx="0" cy="0"/>
        </a:xfrm>
      </p:grpSpPr>
      <p:sp>
        <p:nvSpPr>
          <p:cNvPr id="20" name="Immagin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olo Testo"/>
          <p:cNvSpPr txBox="1"/>
          <p:nvPr>
            <p:ph type="title"/>
          </p:nvPr>
        </p:nvSpPr>
        <p:spPr>
          <a:xfrm>
            <a:off x="1270000" y="6718300"/>
            <a:ext cx="10464800" cy="1422400"/>
          </a:xfrm>
          <a:prstGeom prst="rect">
            <a:avLst/>
          </a:prstGeom>
        </p:spPr>
        <p:txBody>
          <a:bodyPr anchor="b"/>
          <a:lstStyle/>
          <a:p>
            <a:pPr/>
            <a:r>
              <a:t>Titolo Testo</a:t>
            </a:r>
          </a:p>
        </p:txBody>
      </p:sp>
      <p:sp>
        <p:nvSpPr>
          <p:cNvPr id="22" name="Corpo livello uno…"/>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Corpo livello uno</a:t>
            </a:r>
          </a:p>
          <a:p>
            <a:pPr lvl="1"/>
            <a:r>
              <a:t>Corpo livello due</a:t>
            </a:r>
          </a:p>
          <a:p>
            <a:pPr lvl="2"/>
            <a:r>
              <a:t>Corpo livello tre</a:t>
            </a:r>
          </a:p>
          <a:p>
            <a:pPr lvl="3"/>
            <a:r>
              <a:t>Corpo livello quattro</a:t>
            </a:r>
          </a:p>
          <a:p>
            <a:pPr lvl="4"/>
            <a:r>
              <a:t>Corpo livello cinque</a:t>
            </a:r>
          </a:p>
        </p:txBody>
      </p:sp>
      <p:sp>
        <p:nvSpPr>
          <p:cNvPr id="2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olo - Centrato">
    <p:spTree>
      <p:nvGrpSpPr>
        <p:cNvPr id="1" name=""/>
        <p:cNvGrpSpPr/>
        <p:nvPr/>
      </p:nvGrpSpPr>
      <p:grpSpPr>
        <a:xfrm>
          <a:off x="0" y="0"/>
          <a:ext cx="0" cy="0"/>
          <a:chOff x="0" y="0"/>
          <a:chExt cx="0" cy="0"/>
        </a:xfrm>
      </p:grpSpPr>
      <p:sp>
        <p:nvSpPr>
          <p:cNvPr id="30" name="Titolo Testo"/>
          <p:cNvSpPr txBox="1"/>
          <p:nvPr>
            <p:ph type="title"/>
          </p:nvPr>
        </p:nvSpPr>
        <p:spPr>
          <a:xfrm>
            <a:off x="1270000" y="3225800"/>
            <a:ext cx="10464800" cy="3302000"/>
          </a:xfrm>
          <a:prstGeom prst="rect">
            <a:avLst/>
          </a:prstGeom>
        </p:spPr>
        <p:txBody>
          <a:bodyPr/>
          <a:lstStyle/>
          <a:p>
            <a:pPr/>
            <a:r>
              <a:t>Titolo Testo</a:t>
            </a:r>
          </a:p>
        </p:txBody>
      </p:sp>
      <p:sp>
        <p:nvSpPr>
          <p:cNvPr id="3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cale">
    <p:spTree>
      <p:nvGrpSpPr>
        <p:cNvPr id="1" name=""/>
        <p:cNvGrpSpPr/>
        <p:nvPr/>
      </p:nvGrpSpPr>
      <p:grpSpPr>
        <a:xfrm>
          <a:off x="0" y="0"/>
          <a:ext cx="0" cy="0"/>
          <a:chOff x="0" y="0"/>
          <a:chExt cx="0" cy="0"/>
        </a:xfrm>
      </p:grpSpPr>
      <p:sp>
        <p:nvSpPr>
          <p:cNvPr id="38" name="Immagin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olo Testo"/>
          <p:cNvSpPr txBox="1"/>
          <p:nvPr>
            <p:ph type="title"/>
          </p:nvPr>
        </p:nvSpPr>
        <p:spPr>
          <a:xfrm>
            <a:off x="952500" y="635000"/>
            <a:ext cx="5334000" cy="3987800"/>
          </a:xfrm>
          <a:prstGeom prst="rect">
            <a:avLst/>
          </a:prstGeom>
        </p:spPr>
        <p:txBody>
          <a:bodyPr anchor="b"/>
          <a:lstStyle>
            <a:lvl1pPr>
              <a:defRPr sz="6000"/>
            </a:lvl1pPr>
          </a:lstStyle>
          <a:p>
            <a:pPr/>
            <a:r>
              <a:t>Titolo Testo</a:t>
            </a:r>
          </a:p>
        </p:txBody>
      </p:sp>
      <p:sp>
        <p:nvSpPr>
          <p:cNvPr id="40" name="Corpo livello uno…"/>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Corpo livello uno</a:t>
            </a:r>
          </a:p>
          <a:p>
            <a:pPr lvl="1"/>
            <a:r>
              <a:t>Corpo livello due</a:t>
            </a:r>
          </a:p>
          <a:p>
            <a:pPr lvl="2"/>
            <a:r>
              <a:t>Corpo livello tre</a:t>
            </a:r>
          </a:p>
          <a:p>
            <a:pPr lvl="3"/>
            <a:r>
              <a:t>Corpo livello quattro</a:t>
            </a:r>
          </a:p>
          <a:p>
            <a:pPr lvl="4"/>
            <a:r>
              <a:t>Corpo livello cinque</a:t>
            </a:r>
          </a:p>
        </p:txBody>
      </p:sp>
      <p:sp>
        <p:nvSpPr>
          <p:cNvPr id="4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olo - In alto">
    <p:spTree>
      <p:nvGrpSpPr>
        <p:cNvPr id="1" name=""/>
        <p:cNvGrpSpPr/>
        <p:nvPr/>
      </p:nvGrpSpPr>
      <p:grpSpPr>
        <a:xfrm>
          <a:off x="0" y="0"/>
          <a:ext cx="0" cy="0"/>
          <a:chOff x="0" y="0"/>
          <a:chExt cx="0" cy="0"/>
        </a:xfrm>
      </p:grpSpPr>
      <p:sp>
        <p:nvSpPr>
          <p:cNvPr id="48" name="Titolo Testo"/>
          <p:cNvSpPr txBox="1"/>
          <p:nvPr>
            <p:ph type="title"/>
          </p:nvPr>
        </p:nvSpPr>
        <p:spPr>
          <a:prstGeom prst="rect">
            <a:avLst/>
          </a:prstGeom>
        </p:spPr>
        <p:txBody>
          <a:bodyPr/>
          <a:lstStyle/>
          <a:p>
            <a:pPr/>
            <a:r>
              <a:t>Titolo Testo</a:t>
            </a:r>
          </a:p>
        </p:txBody>
      </p:sp>
      <p:sp>
        <p:nvSpPr>
          <p:cNvPr id="4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olo e punti elenco">
    <p:spTree>
      <p:nvGrpSpPr>
        <p:cNvPr id="1" name=""/>
        <p:cNvGrpSpPr/>
        <p:nvPr/>
      </p:nvGrpSpPr>
      <p:grpSpPr>
        <a:xfrm>
          <a:off x="0" y="0"/>
          <a:ext cx="0" cy="0"/>
          <a:chOff x="0" y="0"/>
          <a:chExt cx="0" cy="0"/>
        </a:xfrm>
      </p:grpSpPr>
      <p:sp>
        <p:nvSpPr>
          <p:cNvPr id="56" name="Titolo Testo"/>
          <p:cNvSpPr txBox="1"/>
          <p:nvPr>
            <p:ph type="title"/>
          </p:nvPr>
        </p:nvSpPr>
        <p:spPr>
          <a:prstGeom prst="rect">
            <a:avLst/>
          </a:prstGeom>
        </p:spPr>
        <p:txBody>
          <a:bodyPr/>
          <a:lstStyle/>
          <a:p>
            <a:pPr/>
            <a:r>
              <a:t>Titolo Testo</a:t>
            </a:r>
          </a:p>
        </p:txBody>
      </p:sp>
      <p:sp>
        <p:nvSpPr>
          <p:cNvPr id="57" name="Corpo livello uno…"/>
          <p:cNvSpPr txBox="1"/>
          <p:nvPr>
            <p:ph type="body"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58"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olo, punti elenco e foto">
    <p:spTree>
      <p:nvGrpSpPr>
        <p:cNvPr id="1" name=""/>
        <p:cNvGrpSpPr/>
        <p:nvPr/>
      </p:nvGrpSpPr>
      <p:grpSpPr>
        <a:xfrm>
          <a:off x="0" y="0"/>
          <a:ext cx="0" cy="0"/>
          <a:chOff x="0" y="0"/>
          <a:chExt cx="0" cy="0"/>
        </a:xfrm>
      </p:grpSpPr>
      <p:sp>
        <p:nvSpPr>
          <p:cNvPr id="65" name="Immagin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olo Testo"/>
          <p:cNvSpPr txBox="1"/>
          <p:nvPr>
            <p:ph type="title"/>
          </p:nvPr>
        </p:nvSpPr>
        <p:spPr>
          <a:prstGeom prst="rect">
            <a:avLst/>
          </a:prstGeom>
        </p:spPr>
        <p:txBody>
          <a:bodyPr/>
          <a:lstStyle/>
          <a:p>
            <a:pPr/>
            <a:r>
              <a:t>Titolo Testo</a:t>
            </a:r>
          </a:p>
        </p:txBody>
      </p:sp>
      <p:sp>
        <p:nvSpPr>
          <p:cNvPr id="67" name="Corpo livello uno…"/>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Corpo livello uno</a:t>
            </a:r>
          </a:p>
          <a:p>
            <a:pPr lvl="1"/>
            <a:r>
              <a:t>Corpo livello due</a:t>
            </a:r>
          </a:p>
          <a:p>
            <a:pPr lvl="2"/>
            <a:r>
              <a:t>Corpo livello tre</a:t>
            </a:r>
          </a:p>
          <a:p>
            <a:pPr lvl="3"/>
            <a:r>
              <a:t>Corpo livello quattro</a:t>
            </a:r>
          </a:p>
          <a:p>
            <a:pPr lvl="4"/>
            <a:r>
              <a:t>Corpo livello cinque</a:t>
            </a:r>
          </a:p>
        </p:txBody>
      </p:sp>
      <p:sp>
        <p:nvSpPr>
          <p:cNvPr id="68" name="Numero diapositiva"/>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unti elenco">
    <p:spTree>
      <p:nvGrpSpPr>
        <p:cNvPr id="1" name=""/>
        <p:cNvGrpSpPr/>
        <p:nvPr/>
      </p:nvGrpSpPr>
      <p:grpSpPr>
        <a:xfrm>
          <a:off x="0" y="0"/>
          <a:ext cx="0" cy="0"/>
          <a:chOff x="0" y="0"/>
          <a:chExt cx="0" cy="0"/>
        </a:xfrm>
      </p:grpSpPr>
      <p:sp>
        <p:nvSpPr>
          <p:cNvPr id="75" name="Corpo livello uno…"/>
          <p:cNvSpPr txBox="1"/>
          <p:nvPr>
            <p:ph type="body" idx="1"/>
          </p:nvPr>
        </p:nvSpPr>
        <p:spPr>
          <a:xfrm>
            <a:off x="952500" y="1270000"/>
            <a:ext cx="11099800" cy="7213600"/>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7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 - 3 per pagina">
    <p:spTree>
      <p:nvGrpSpPr>
        <p:cNvPr id="1" name=""/>
        <p:cNvGrpSpPr/>
        <p:nvPr/>
      </p:nvGrpSpPr>
      <p:grpSpPr>
        <a:xfrm>
          <a:off x="0" y="0"/>
          <a:ext cx="0" cy="0"/>
          <a:chOff x="0" y="0"/>
          <a:chExt cx="0" cy="0"/>
        </a:xfrm>
      </p:grpSpPr>
      <p:sp>
        <p:nvSpPr>
          <p:cNvPr id="83" name="Immagin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magin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magin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olo Testo"/>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Titolo Testo</a:t>
            </a:r>
          </a:p>
        </p:txBody>
      </p:sp>
      <p:sp>
        <p:nvSpPr>
          <p:cNvPr id="3" name="Corpo livello uno…"/>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4" name="Numero diapositiva"/>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5.jpeg"/><Relationship Id="rId4" Type="http://schemas.openxmlformats.org/officeDocument/2006/relationships/image" Target="../media/image6.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Facial Recognition"/>
          <p:cNvSpPr txBox="1"/>
          <p:nvPr>
            <p:ph type="ctrTitle"/>
          </p:nvPr>
        </p:nvSpPr>
        <p:spPr>
          <a:xfrm>
            <a:off x="1600200" y="4749800"/>
            <a:ext cx="10464800" cy="3302000"/>
          </a:xfrm>
          <a:prstGeom prst="rect">
            <a:avLst/>
          </a:prstGeom>
        </p:spPr>
        <p:txBody>
          <a:bodyPr/>
          <a:lstStyle/>
          <a:p>
            <a:pPr/>
            <a:r>
              <a:t>Facial Recognition</a:t>
            </a:r>
          </a:p>
        </p:txBody>
      </p:sp>
      <p:sp>
        <p:nvSpPr>
          <p:cNvPr id="120" name="Corpo"/>
          <p:cNvSpPr txBox="1"/>
          <p:nvPr>
            <p:ph type="subTitle" sz="quarter" idx="1"/>
          </p:nvPr>
        </p:nvSpPr>
        <p:spPr>
          <a:xfrm>
            <a:off x="1270000" y="7924800"/>
            <a:ext cx="10464800" cy="1130300"/>
          </a:xfrm>
          <a:prstGeom prst="rect">
            <a:avLst/>
          </a:prstGeom>
        </p:spPr>
        <p:txBody>
          <a:bodyPr/>
          <a:lstStyle/>
          <a:p>
            <a:pPr/>
            <a:r>
              <a:t>Projects presentation </a:t>
            </a:r>
          </a:p>
        </p:txBody>
      </p:sp>
      <p:pic>
        <p:nvPicPr>
          <p:cNvPr id="121" name="Schermata 2018-11-14 alle 16.40.36.png" descr="Schermata 2018-11-14 alle 16.40.36.png"/>
          <p:cNvPicPr>
            <a:picLocks noChangeAspect="1"/>
          </p:cNvPicPr>
          <p:nvPr/>
        </p:nvPicPr>
        <p:blipFill>
          <a:blip r:embed="rId2">
            <a:extLst/>
          </a:blip>
          <a:stretch>
            <a:fillRect/>
          </a:stretch>
        </p:blipFill>
        <p:spPr>
          <a:xfrm>
            <a:off x="1635245" y="1476226"/>
            <a:ext cx="9734310" cy="508031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Face Recognition Projects"/>
          <p:cNvSpPr txBox="1"/>
          <p:nvPr>
            <p:ph type="title"/>
          </p:nvPr>
        </p:nvSpPr>
        <p:spPr>
          <a:xfrm>
            <a:off x="952500" y="3797298"/>
            <a:ext cx="11099800" cy="2159002"/>
          </a:xfrm>
          <a:prstGeom prst="rect">
            <a:avLst/>
          </a:prstGeom>
        </p:spPr>
        <p:txBody>
          <a:bodyPr/>
          <a:lstStyle>
            <a:lvl1pPr defTabSz="514094">
              <a:defRPr sz="7000"/>
            </a:lvl1pPr>
          </a:lstStyle>
          <a:p>
            <a:pPr/>
            <a:r>
              <a:t>Face Recognition Projects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The project consists in creating a neural network for the recognition of faces within the dataset. The steps to follow will be:…"/>
          <p:cNvSpPr txBox="1"/>
          <p:nvPr>
            <p:ph type="body" idx="1"/>
          </p:nvPr>
        </p:nvSpPr>
        <p:spPr>
          <a:xfrm>
            <a:off x="952499" y="2381124"/>
            <a:ext cx="11099802" cy="6286502"/>
          </a:xfrm>
          <a:prstGeom prst="rect">
            <a:avLst/>
          </a:prstGeom>
        </p:spPr>
        <p:txBody>
          <a:bodyPr/>
          <a:lstStyle/>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r>
              <a:t>The project consists in creating a neural network for the recognition of faces within the dataset. The steps to follow will be:</a:t>
            </a:r>
          </a:p>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r>
              <a:t>- </a:t>
            </a:r>
            <a:r>
              <a:rPr b="1"/>
              <a:t>data acquisition</a:t>
            </a:r>
            <a:r>
              <a:t>, the frames containing the face must be extracted from the videos;</a:t>
            </a:r>
          </a:p>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r>
              <a:t>- </a:t>
            </a:r>
            <a:r>
              <a:rPr b="1"/>
              <a:t>data cleaning</a:t>
            </a:r>
            <a:r>
              <a:t>, clean up the acquired data;</a:t>
            </a:r>
          </a:p>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r>
              <a:t>- </a:t>
            </a:r>
            <a:r>
              <a:rPr b="1"/>
              <a:t>data normalization</a:t>
            </a:r>
            <a:r>
              <a:t>, perform the cropping of the face within the frame and eventually center the face according to the eyes;</a:t>
            </a:r>
          </a:p>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r>
              <a:t>- </a:t>
            </a:r>
            <a:r>
              <a:rPr b="1"/>
              <a:t>creation of a neural network for face recognition</a:t>
            </a:r>
            <a:r>
              <a:t>, as from knowledge acquired within this course;</a:t>
            </a:r>
          </a:p>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r>
              <a:t>- </a:t>
            </a:r>
            <a:r>
              <a:rPr b="1"/>
              <a:t>performance analysis</a:t>
            </a:r>
            <a:r>
              <a:t>, provide the tables and graphs needed to explain the performance of the neural network created.</a:t>
            </a:r>
          </a:p>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p>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p>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r>
              <a:t>The novelty of this dataset compared to the state of the art is that the video are acquired on </a:t>
            </a:r>
            <a:r>
              <a:rPr b="1"/>
              <a:t>subjects in movements from cameras in motion</a:t>
            </a:r>
            <a:r>
              <a:t>.</a:t>
            </a:r>
          </a:p>
        </p:txBody>
      </p:sp>
      <p:sp>
        <p:nvSpPr>
          <p:cNvPr id="158" name="Face Recognition Projects"/>
          <p:cNvSpPr txBox="1"/>
          <p:nvPr>
            <p:ph type="title"/>
          </p:nvPr>
        </p:nvSpPr>
        <p:spPr>
          <a:xfrm>
            <a:off x="952498" y="253999"/>
            <a:ext cx="11099803" cy="2159001"/>
          </a:xfrm>
          <a:prstGeom prst="rect">
            <a:avLst/>
          </a:prstGeom>
        </p:spPr>
        <p:txBody>
          <a:bodyPr/>
          <a:lstStyle>
            <a:lvl1pPr defTabSz="514094">
              <a:defRPr sz="7000"/>
            </a:lvl1pPr>
          </a:lstStyle>
          <a:p>
            <a:pPr/>
            <a:r>
              <a:t>Face Recognition Projects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BIPLAB Dataset"/>
          <p:cNvSpPr txBox="1"/>
          <p:nvPr>
            <p:ph type="title"/>
          </p:nvPr>
        </p:nvSpPr>
        <p:spPr>
          <a:prstGeom prst="rect">
            <a:avLst/>
          </a:prstGeom>
        </p:spPr>
        <p:txBody>
          <a:bodyPr/>
          <a:lstStyle/>
          <a:p>
            <a:pPr/>
            <a:r>
              <a:t>BIPLAB Dataset</a:t>
            </a:r>
          </a:p>
        </p:txBody>
      </p:sp>
      <p:sp>
        <p:nvSpPr>
          <p:cNvPr id="161" name="The dataset on which to perform the experiments is the dataset created in the BIPLAB, content:…"/>
          <p:cNvSpPr txBox="1"/>
          <p:nvPr>
            <p:ph type="body" sz="half" idx="1"/>
          </p:nvPr>
        </p:nvSpPr>
        <p:spPr>
          <a:xfrm>
            <a:off x="571098" y="2742778"/>
            <a:ext cx="11099803" cy="4268044"/>
          </a:xfrm>
          <a:prstGeom prst="rect">
            <a:avLst/>
          </a:prstGeom>
        </p:spPr>
        <p:txBody>
          <a:bodyPr/>
          <a:lstStyle/>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r>
              <a:t>The dataset on which to perform the experiments is the dataset created in the BIPLAB, content:</a:t>
            </a:r>
          </a:p>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r>
              <a:t>- 434 total videos;</a:t>
            </a:r>
          </a:p>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r>
              <a:t>- 62 subjects;</a:t>
            </a:r>
          </a:p>
          <a:p>
            <a:pPr marL="0" indent="0" defTabSz="457200">
              <a:lnSpc>
                <a:spcPts val="3000"/>
              </a:lnSpc>
              <a:spcBef>
                <a:spcPts val="0"/>
              </a:spcBef>
              <a:buSzTx/>
              <a:buNone/>
              <a:defRPr sz="2500">
                <a:solidFill>
                  <a:srgbClr val="000000">
                    <a:alpha val="84313"/>
                  </a:srgbClr>
                </a:solidFill>
                <a:latin typeface="Arial"/>
                <a:ea typeface="Arial"/>
                <a:cs typeface="Arial"/>
                <a:sym typeface="Arial"/>
              </a:defRPr>
            </a:pPr>
            <a:r>
              <a:t>- 7 types of videos for each subject:</a:t>
            </a:r>
          </a:p>
          <a:p>
            <a:pPr lvl="2" marL="0" indent="457200" defTabSz="457200">
              <a:lnSpc>
                <a:spcPts val="3000"/>
              </a:lnSpc>
              <a:spcBef>
                <a:spcPts val="0"/>
              </a:spcBef>
              <a:buSzTx/>
              <a:buNone/>
              <a:defRPr sz="2500">
                <a:solidFill>
                  <a:srgbClr val="000000">
                    <a:alpha val="84313"/>
                  </a:srgbClr>
                </a:solidFill>
                <a:latin typeface="Arial"/>
                <a:ea typeface="Arial"/>
                <a:cs typeface="Arial"/>
                <a:sym typeface="Arial"/>
              </a:defRPr>
            </a:pPr>
            <a:r>
              <a:t>indoor with artificial lighting (cooperative and non-cooperative mode),</a:t>
            </a:r>
          </a:p>
          <a:p>
            <a:pPr lvl="2" marL="0" indent="457200" defTabSz="457200">
              <a:lnSpc>
                <a:spcPts val="3000"/>
              </a:lnSpc>
              <a:spcBef>
                <a:spcPts val="0"/>
              </a:spcBef>
              <a:buSzTx/>
              <a:buNone/>
              <a:defRPr sz="2500">
                <a:solidFill>
                  <a:srgbClr val="000000">
                    <a:alpha val="84313"/>
                  </a:srgbClr>
                </a:solidFill>
                <a:latin typeface="Arial"/>
                <a:ea typeface="Arial"/>
                <a:cs typeface="Arial"/>
                <a:sym typeface="Arial"/>
              </a:defRPr>
            </a:pPr>
            <a:r>
              <a:t>indoor with flash (cooperative and non-cooperative mode),</a:t>
            </a:r>
          </a:p>
          <a:p>
            <a:pPr lvl="2" marL="0" indent="457200" defTabSz="457200">
              <a:lnSpc>
                <a:spcPts val="3000"/>
              </a:lnSpc>
              <a:spcBef>
                <a:spcPts val="0"/>
              </a:spcBef>
              <a:buSzTx/>
              <a:buNone/>
              <a:defRPr sz="2500">
                <a:solidFill>
                  <a:srgbClr val="000000">
                    <a:alpha val="84313"/>
                  </a:srgbClr>
                </a:solidFill>
                <a:latin typeface="Arial"/>
                <a:ea typeface="Arial"/>
                <a:cs typeface="Arial"/>
                <a:sym typeface="Arial"/>
              </a:defRPr>
            </a:pPr>
            <a:r>
              <a:t>outdoor with natural lighting (cooperative and non-cooperative mode),</a:t>
            </a:r>
          </a:p>
          <a:p>
            <a:pPr lvl="2" marL="0" indent="457200" defTabSz="457200">
              <a:lnSpc>
                <a:spcPts val="3000"/>
              </a:lnSpc>
              <a:spcBef>
                <a:spcPts val="0"/>
              </a:spcBef>
              <a:buSzTx/>
              <a:buNone/>
              <a:defRPr sz="2500">
                <a:solidFill>
                  <a:srgbClr val="000000">
                    <a:alpha val="84313"/>
                  </a:srgbClr>
                </a:solidFill>
                <a:latin typeface="Arial"/>
                <a:ea typeface="Arial"/>
                <a:cs typeface="Arial"/>
                <a:sym typeface="Arial"/>
              </a:defRPr>
            </a:pPr>
            <a:r>
              <a:t>3D face video.</a:t>
            </a:r>
          </a:p>
        </p:txBody>
      </p:sp>
      <p:sp>
        <p:nvSpPr>
          <p:cNvPr id="162" name="This project require groups of 3-4 persons."/>
          <p:cNvSpPr txBox="1"/>
          <p:nvPr/>
        </p:nvSpPr>
        <p:spPr>
          <a:xfrm>
            <a:off x="689326" y="8146314"/>
            <a:ext cx="11626148" cy="13550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defTabSz="420623">
              <a:lnSpc>
                <a:spcPts val="2700"/>
              </a:lnSpc>
              <a:defRPr sz="2760">
                <a:solidFill>
                  <a:srgbClr val="000000">
                    <a:alpha val="84313"/>
                  </a:srgbClr>
                </a:solidFill>
                <a:latin typeface="Arial"/>
                <a:ea typeface="Arial"/>
                <a:cs typeface="Arial"/>
                <a:sym typeface="Arial"/>
              </a:defRPr>
            </a:pPr>
            <a:r>
              <a:t>The novelty of this dataset compared to the state of the art is that the video are acquired on </a:t>
            </a:r>
            <a:r>
              <a:rPr b="1"/>
              <a:t>subjects in movements from cameras in motion</a:t>
            </a:r>
            <a:r>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BIPLAB Dataset"/>
          <p:cNvSpPr txBox="1"/>
          <p:nvPr>
            <p:ph type="title"/>
          </p:nvPr>
        </p:nvSpPr>
        <p:spPr>
          <a:xfrm>
            <a:off x="1238001" y="-85034"/>
            <a:ext cx="11099801" cy="2159001"/>
          </a:xfrm>
          <a:prstGeom prst="rect">
            <a:avLst/>
          </a:prstGeom>
        </p:spPr>
        <p:txBody>
          <a:bodyPr/>
          <a:lstStyle/>
          <a:p>
            <a:pPr/>
            <a:r>
              <a:t>BIPLAB Dataset</a:t>
            </a:r>
          </a:p>
        </p:txBody>
      </p:sp>
      <p:sp>
        <p:nvSpPr>
          <p:cNvPr id="165" name="This project require groups of 3-4 persons."/>
          <p:cNvSpPr txBox="1"/>
          <p:nvPr/>
        </p:nvSpPr>
        <p:spPr>
          <a:xfrm>
            <a:off x="2604856" y="7682375"/>
            <a:ext cx="7795088" cy="13550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443483">
              <a:lnSpc>
                <a:spcPts val="3000"/>
              </a:lnSpc>
              <a:defRPr sz="3000">
                <a:solidFill>
                  <a:srgbClr val="000000">
                    <a:alpha val="84313"/>
                  </a:srgbClr>
                </a:solidFill>
                <a:latin typeface="Arial"/>
                <a:ea typeface="Arial"/>
                <a:cs typeface="Arial"/>
                <a:sym typeface="Arial"/>
              </a:defRPr>
            </a:lvl1pPr>
          </a:lstStyle>
          <a:p>
            <a:pPr/>
            <a:r>
              <a:t>This project require groups of 3-4 persons.</a:t>
            </a:r>
          </a:p>
        </p:txBody>
      </p:sp>
      <p:sp>
        <p:nvSpPr>
          <p:cNvPr id="166" name="Students who work on this project will have to sign a release for the  non-dissemination of data."/>
          <p:cNvSpPr txBox="1"/>
          <p:nvPr/>
        </p:nvSpPr>
        <p:spPr>
          <a:xfrm>
            <a:off x="-222455" y="8816019"/>
            <a:ext cx="12913488" cy="829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Students who work on this project will have to sign a release for the </a:t>
            </a:r>
            <a:br/>
            <a:r>
              <a:t>non-dissemination of data.</a:t>
            </a:r>
          </a:p>
        </p:txBody>
      </p:sp>
      <p:pic>
        <p:nvPicPr>
          <p:cNvPr id="167" name="Schermata 2018-11-14 alle 17.31.36.png" descr="Schermata 2018-11-14 alle 17.31.36.png"/>
          <p:cNvPicPr>
            <a:picLocks noChangeAspect="1"/>
          </p:cNvPicPr>
          <p:nvPr/>
        </p:nvPicPr>
        <p:blipFill>
          <a:blip r:embed="rId2">
            <a:extLst/>
          </a:blip>
          <a:stretch>
            <a:fillRect/>
          </a:stretch>
        </p:blipFill>
        <p:spPr>
          <a:xfrm>
            <a:off x="767558" y="1929668"/>
            <a:ext cx="2919333" cy="5189925"/>
          </a:xfrm>
          <a:prstGeom prst="rect">
            <a:avLst/>
          </a:prstGeom>
          <a:ln w="12700">
            <a:miter lim="400000"/>
          </a:ln>
        </p:spPr>
      </p:pic>
      <p:sp>
        <p:nvSpPr>
          <p:cNvPr id="168" name="This project require groups of 3-4 persons."/>
          <p:cNvSpPr txBox="1"/>
          <p:nvPr/>
        </p:nvSpPr>
        <p:spPr>
          <a:xfrm>
            <a:off x="1357879" y="6814305"/>
            <a:ext cx="7795089" cy="13550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443483">
              <a:lnSpc>
                <a:spcPts val="3000"/>
              </a:lnSpc>
              <a:defRPr sz="3000">
                <a:solidFill>
                  <a:srgbClr val="000000">
                    <a:alpha val="84313"/>
                  </a:srgbClr>
                </a:solidFill>
                <a:latin typeface="Arial"/>
                <a:ea typeface="Arial"/>
                <a:cs typeface="Arial"/>
                <a:sym typeface="Arial"/>
              </a:defRPr>
            </a:lvl1pPr>
          </a:lstStyle>
          <a:p>
            <a:pPr/>
            <a:r>
              <a:t>Outdoor</a:t>
            </a:r>
          </a:p>
        </p:txBody>
      </p:sp>
      <p:sp>
        <p:nvSpPr>
          <p:cNvPr id="169" name="This project require groups of 3-4 persons."/>
          <p:cNvSpPr txBox="1"/>
          <p:nvPr/>
        </p:nvSpPr>
        <p:spPr>
          <a:xfrm>
            <a:off x="4964430" y="6493116"/>
            <a:ext cx="3075940" cy="13550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443483">
              <a:lnSpc>
                <a:spcPts val="3000"/>
              </a:lnSpc>
              <a:defRPr sz="3000">
                <a:solidFill>
                  <a:srgbClr val="000000">
                    <a:alpha val="84313"/>
                  </a:srgbClr>
                </a:solidFill>
                <a:latin typeface="Arial"/>
                <a:ea typeface="Arial"/>
                <a:cs typeface="Arial"/>
                <a:sym typeface="Arial"/>
              </a:defRPr>
            </a:lvl1pPr>
          </a:lstStyle>
          <a:p>
            <a:pPr/>
            <a:r>
              <a:t>Indoor with flash</a:t>
            </a:r>
          </a:p>
        </p:txBody>
      </p:sp>
      <p:sp>
        <p:nvSpPr>
          <p:cNvPr id="170" name="This project require groups of 3-4 persons."/>
          <p:cNvSpPr txBox="1"/>
          <p:nvPr/>
        </p:nvSpPr>
        <p:spPr>
          <a:xfrm>
            <a:off x="9695143" y="6671554"/>
            <a:ext cx="7795088" cy="13550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443483">
              <a:lnSpc>
                <a:spcPts val="3000"/>
              </a:lnSpc>
              <a:defRPr sz="3000">
                <a:solidFill>
                  <a:srgbClr val="000000">
                    <a:alpha val="84313"/>
                  </a:srgbClr>
                </a:solidFill>
                <a:latin typeface="Arial"/>
                <a:ea typeface="Arial"/>
                <a:cs typeface="Arial"/>
                <a:sym typeface="Arial"/>
              </a:defRPr>
            </a:lvl1pPr>
          </a:lstStyle>
          <a:p>
            <a:pPr/>
            <a:r>
              <a:t>3D face</a:t>
            </a:r>
          </a:p>
        </p:txBody>
      </p:sp>
      <p:pic>
        <p:nvPicPr>
          <p:cNvPr id="171" name="IMAGE 2018-11-14 17:43:30.jpg" descr="IMAGE 2018-11-14 17:43:30.jpg"/>
          <p:cNvPicPr>
            <a:picLocks noChangeAspect="1"/>
          </p:cNvPicPr>
          <p:nvPr/>
        </p:nvPicPr>
        <p:blipFill>
          <a:blip r:embed="rId3">
            <a:extLst/>
          </a:blip>
          <a:stretch>
            <a:fillRect/>
          </a:stretch>
        </p:blipFill>
        <p:spPr>
          <a:xfrm>
            <a:off x="4599773" y="2553059"/>
            <a:ext cx="3455715" cy="4281782"/>
          </a:xfrm>
          <a:prstGeom prst="rect">
            <a:avLst/>
          </a:prstGeom>
          <a:ln w="12700">
            <a:miter lim="400000"/>
          </a:ln>
        </p:spPr>
      </p:pic>
      <p:pic>
        <p:nvPicPr>
          <p:cNvPr id="172" name="IMAGE 2018-11-14 17:43:33.jpg" descr="IMAGE 2018-11-14 17:43:33.jpg"/>
          <p:cNvPicPr>
            <a:picLocks noChangeAspect="1"/>
          </p:cNvPicPr>
          <p:nvPr/>
        </p:nvPicPr>
        <p:blipFill>
          <a:blip r:embed="rId4">
            <a:extLst/>
          </a:blip>
          <a:stretch>
            <a:fillRect/>
          </a:stretch>
        </p:blipFill>
        <p:spPr>
          <a:xfrm>
            <a:off x="8968370" y="2056173"/>
            <a:ext cx="2919333" cy="493691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Face Detection vs Face Recognition"/>
          <p:cNvSpPr txBox="1"/>
          <p:nvPr>
            <p:ph type="title"/>
          </p:nvPr>
        </p:nvSpPr>
        <p:spPr>
          <a:xfrm>
            <a:off x="952500" y="253999"/>
            <a:ext cx="11099800" cy="1354884"/>
          </a:xfrm>
          <a:prstGeom prst="rect">
            <a:avLst/>
          </a:prstGeom>
        </p:spPr>
        <p:txBody>
          <a:bodyPr/>
          <a:lstStyle>
            <a:lvl1pPr defTabSz="373886">
              <a:defRPr sz="5100"/>
            </a:lvl1pPr>
          </a:lstStyle>
          <a:p>
            <a:pPr/>
            <a:r>
              <a:t>Face Detection vs Face Recognition </a:t>
            </a:r>
          </a:p>
        </p:txBody>
      </p:sp>
      <p:sp>
        <p:nvSpPr>
          <p:cNvPr id="124" name="Though sounding similar, the complexity involved in both is vastly different. In Face Detection, the computer recognizes the face within an image and locates its position. Face recognition deals with identification to establish whose face it is by matching it to an existing face database."/>
          <p:cNvSpPr txBox="1"/>
          <p:nvPr>
            <p:ph type="body" sz="quarter" idx="1"/>
          </p:nvPr>
        </p:nvSpPr>
        <p:spPr>
          <a:xfrm>
            <a:off x="538109" y="1525098"/>
            <a:ext cx="11928582" cy="1802340"/>
          </a:xfrm>
          <a:prstGeom prst="rect">
            <a:avLst/>
          </a:prstGeom>
        </p:spPr>
        <p:txBody>
          <a:bodyPr/>
          <a:lstStyle/>
          <a:p>
            <a:pPr marL="0" indent="0" defTabSz="406908">
              <a:lnSpc>
                <a:spcPts val="2700"/>
              </a:lnSpc>
              <a:spcBef>
                <a:spcPts val="0"/>
              </a:spcBef>
              <a:buSzTx/>
              <a:buNone/>
              <a:defRPr sz="2225">
                <a:solidFill>
                  <a:srgbClr val="000000">
                    <a:alpha val="84313"/>
                  </a:srgbClr>
                </a:solidFill>
                <a:latin typeface="Arial"/>
                <a:ea typeface="Arial"/>
                <a:cs typeface="Arial"/>
                <a:sym typeface="Arial"/>
              </a:defRPr>
            </a:pPr>
            <a:r>
              <a:t>Though sounding similar, the complexity involved in both is vastly different. </a:t>
            </a:r>
          </a:p>
          <a:p>
            <a:pPr marL="0" indent="0" defTabSz="406908">
              <a:lnSpc>
                <a:spcPts val="2700"/>
              </a:lnSpc>
              <a:spcBef>
                <a:spcPts val="0"/>
              </a:spcBef>
              <a:buSzTx/>
              <a:buNone/>
              <a:defRPr sz="2225">
                <a:solidFill>
                  <a:srgbClr val="000000">
                    <a:alpha val="84313"/>
                  </a:srgbClr>
                </a:solidFill>
                <a:latin typeface="Arial"/>
                <a:ea typeface="Arial"/>
                <a:cs typeface="Arial"/>
                <a:sym typeface="Arial"/>
              </a:defRPr>
            </a:pPr>
            <a:r>
              <a:t>In </a:t>
            </a:r>
            <a:r>
              <a:rPr b="1"/>
              <a:t>Face Detection</a:t>
            </a:r>
            <a:r>
              <a:t>, the computer recognizes the face within an image and locates its position. </a:t>
            </a:r>
          </a:p>
          <a:p>
            <a:pPr marL="0" indent="0" defTabSz="406908">
              <a:lnSpc>
                <a:spcPts val="2700"/>
              </a:lnSpc>
              <a:spcBef>
                <a:spcPts val="0"/>
              </a:spcBef>
              <a:buSzTx/>
              <a:buNone/>
              <a:defRPr sz="2225">
                <a:solidFill>
                  <a:srgbClr val="000000">
                    <a:alpha val="84313"/>
                  </a:srgbClr>
                </a:solidFill>
                <a:latin typeface="Arial"/>
                <a:ea typeface="Arial"/>
                <a:cs typeface="Arial"/>
                <a:sym typeface="Arial"/>
              </a:defRPr>
            </a:pPr>
            <a:r>
              <a:rPr b="1"/>
              <a:t>Face recognition</a:t>
            </a:r>
            <a:r>
              <a:t> deals with identification to establish whose face it is by matching it to an existing face database.</a:t>
            </a:r>
          </a:p>
        </p:txBody>
      </p:sp>
      <p:pic>
        <p:nvPicPr>
          <p:cNvPr id="125" name="Schermata 2018-11-14 alle 14.35.37.png" descr="Schermata 2018-11-14 alle 14.35.37.png"/>
          <p:cNvPicPr>
            <a:picLocks noChangeAspect="1"/>
          </p:cNvPicPr>
          <p:nvPr/>
        </p:nvPicPr>
        <p:blipFill>
          <a:blip r:embed="rId2">
            <a:extLst/>
          </a:blip>
          <a:stretch>
            <a:fillRect/>
          </a:stretch>
        </p:blipFill>
        <p:spPr>
          <a:xfrm>
            <a:off x="1780207" y="3243483"/>
            <a:ext cx="9720485" cy="644824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Applications for Facial Recognition Technology"/>
          <p:cNvSpPr txBox="1"/>
          <p:nvPr>
            <p:ph type="title"/>
          </p:nvPr>
        </p:nvSpPr>
        <p:spPr>
          <a:xfrm>
            <a:off x="952500" y="3797298"/>
            <a:ext cx="11099800" cy="2159002"/>
          </a:xfrm>
          <a:prstGeom prst="rect">
            <a:avLst/>
          </a:prstGeom>
        </p:spPr>
        <p:txBody>
          <a:bodyPr/>
          <a:lstStyle>
            <a:lvl1pPr defTabSz="484886">
              <a:defRPr sz="6600"/>
            </a:lvl1pPr>
          </a:lstStyle>
          <a:p>
            <a:pPr/>
            <a:r>
              <a:t>Applications for Facial Recognition Technology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Payments"/>
          <p:cNvSpPr txBox="1"/>
          <p:nvPr>
            <p:ph type="title"/>
          </p:nvPr>
        </p:nvSpPr>
        <p:spPr>
          <a:xfrm>
            <a:off x="952498" y="-469729"/>
            <a:ext cx="11099803" cy="2159002"/>
          </a:xfrm>
          <a:prstGeom prst="rect">
            <a:avLst/>
          </a:prstGeom>
        </p:spPr>
        <p:txBody>
          <a:bodyPr/>
          <a:lstStyle/>
          <a:p>
            <a:pPr/>
            <a:r>
              <a:t>Payments</a:t>
            </a:r>
          </a:p>
        </p:txBody>
      </p:sp>
      <p:sp>
        <p:nvSpPr>
          <p:cNvPr id="130" name="MasterCard announced the European roll out of Identity Check Mobile, a new payment technology application that uses biometrics like fingerprints or facial recognition to verify a cardholder’s identity, simplifying online shopping"/>
          <p:cNvSpPr txBox="1"/>
          <p:nvPr>
            <p:ph type="body" sz="half" idx="1"/>
          </p:nvPr>
        </p:nvSpPr>
        <p:spPr>
          <a:xfrm>
            <a:off x="161211" y="7553780"/>
            <a:ext cx="12682378" cy="2159001"/>
          </a:xfrm>
          <a:prstGeom prst="rect">
            <a:avLst/>
          </a:prstGeom>
        </p:spPr>
        <p:txBody>
          <a:bodyPr/>
          <a:lstStyle/>
          <a:p>
            <a:pPr marL="0" indent="0" defTabSz="457200">
              <a:lnSpc>
                <a:spcPts val="3000"/>
              </a:lnSpc>
              <a:spcBef>
                <a:spcPts val="0"/>
              </a:spcBef>
              <a:buSzTx/>
              <a:buNone/>
              <a:defRPr sz="2500">
                <a:solidFill>
                  <a:srgbClr val="333333"/>
                </a:solidFill>
                <a:latin typeface="Arial"/>
                <a:ea typeface="Arial"/>
                <a:cs typeface="Arial"/>
                <a:sym typeface="Arial"/>
              </a:defRPr>
            </a:pPr>
            <a:r>
              <a:t>MasterCard announced the European roll out of Identity Check Mobile, a new payment technology application that uses biometrics like fingerprints or </a:t>
            </a:r>
            <a:r>
              <a:rPr b="1"/>
              <a:t>facial recognition</a:t>
            </a:r>
            <a:r>
              <a:t> to verify a cardholder’s identity, simplifying online shopping</a:t>
            </a:r>
          </a:p>
        </p:txBody>
      </p:sp>
      <p:pic>
        <p:nvPicPr>
          <p:cNvPr id="131" name="mastercard.mp4" descr="mastercard.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58687" y="1344106"/>
            <a:ext cx="11287426" cy="634917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88545" fill="hold"/>
                                        <p:tgtEl>
                                          <p:spTgt spid="13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ATM Payments"/>
          <p:cNvSpPr txBox="1"/>
          <p:nvPr>
            <p:ph type="title"/>
          </p:nvPr>
        </p:nvSpPr>
        <p:spPr>
          <a:xfrm>
            <a:off x="1232121" y="-124313"/>
            <a:ext cx="11099803" cy="2159001"/>
          </a:xfrm>
          <a:prstGeom prst="rect">
            <a:avLst/>
          </a:prstGeom>
        </p:spPr>
        <p:txBody>
          <a:bodyPr/>
          <a:lstStyle/>
          <a:p>
            <a:pPr/>
            <a:r>
              <a:t>ATM Payments</a:t>
            </a:r>
          </a:p>
        </p:txBody>
      </p:sp>
      <p:sp>
        <p:nvSpPr>
          <p:cNvPr id="134" name="An ATM equipped with facial-recognition system in Macau."/>
          <p:cNvSpPr txBox="1"/>
          <p:nvPr>
            <p:ph type="body" sz="quarter" idx="1"/>
          </p:nvPr>
        </p:nvSpPr>
        <p:spPr>
          <a:xfrm>
            <a:off x="2076693" y="8412128"/>
            <a:ext cx="9410659" cy="1385989"/>
          </a:xfrm>
          <a:prstGeom prst="rect">
            <a:avLst/>
          </a:prstGeom>
        </p:spPr>
        <p:txBody>
          <a:bodyPr/>
          <a:lstStyle>
            <a:lvl1pPr marL="0" indent="0" defTabSz="457200">
              <a:lnSpc>
                <a:spcPts val="4100"/>
              </a:lnSpc>
              <a:spcBef>
                <a:spcPts val="0"/>
              </a:spcBef>
              <a:buSzTx/>
              <a:buNone/>
              <a:defRPr sz="2500">
                <a:latin typeface="Arial"/>
                <a:ea typeface="Arial"/>
                <a:cs typeface="Arial"/>
                <a:sym typeface="Arial"/>
              </a:defRPr>
            </a:lvl1pPr>
          </a:lstStyle>
          <a:p>
            <a:pPr/>
            <a:r>
              <a:t>An ATM equipped with facial-recognition system in Macau.</a:t>
            </a:r>
          </a:p>
        </p:txBody>
      </p:sp>
      <p:pic>
        <p:nvPicPr>
          <p:cNvPr id="135" name="1400x-1.jpg" descr="1400x-1.jpg"/>
          <p:cNvPicPr>
            <a:picLocks noChangeAspect="1"/>
          </p:cNvPicPr>
          <p:nvPr/>
        </p:nvPicPr>
        <p:blipFill>
          <a:blip r:embed="rId2">
            <a:extLst/>
          </a:blip>
          <a:stretch>
            <a:fillRect/>
          </a:stretch>
        </p:blipFill>
        <p:spPr>
          <a:xfrm>
            <a:off x="1284181" y="1655425"/>
            <a:ext cx="10436439" cy="695514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Access and security"/>
          <p:cNvSpPr txBox="1"/>
          <p:nvPr>
            <p:ph type="title"/>
          </p:nvPr>
        </p:nvSpPr>
        <p:spPr>
          <a:xfrm>
            <a:off x="952499" y="105964"/>
            <a:ext cx="11099803" cy="2159001"/>
          </a:xfrm>
          <a:prstGeom prst="rect">
            <a:avLst/>
          </a:prstGeom>
        </p:spPr>
        <p:txBody>
          <a:bodyPr/>
          <a:lstStyle/>
          <a:p>
            <a:pPr/>
            <a:r>
              <a:t>Access and security</a:t>
            </a:r>
          </a:p>
        </p:txBody>
      </p:sp>
      <p:sp>
        <p:nvSpPr>
          <p:cNvPr id="138" name="Facial biometrics can be integrated with physical devices and objects.…"/>
          <p:cNvSpPr txBox="1"/>
          <p:nvPr>
            <p:ph type="body" sz="half" idx="1"/>
          </p:nvPr>
        </p:nvSpPr>
        <p:spPr>
          <a:xfrm>
            <a:off x="816465" y="1856973"/>
            <a:ext cx="11371870" cy="3753454"/>
          </a:xfrm>
          <a:prstGeom prst="rect">
            <a:avLst/>
          </a:prstGeom>
        </p:spPr>
        <p:txBody>
          <a:bodyPr/>
          <a:lstStyle/>
          <a:p>
            <a:pPr marL="0" indent="0" defTabSz="457200">
              <a:lnSpc>
                <a:spcPts val="3000"/>
              </a:lnSpc>
              <a:spcBef>
                <a:spcPts val="1700"/>
              </a:spcBef>
              <a:buSzTx/>
              <a:buNone/>
              <a:defRPr sz="2500">
                <a:solidFill>
                  <a:srgbClr val="414143"/>
                </a:solidFill>
                <a:latin typeface="Arial"/>
                <a:ea typeface="Arial"/>
                <a:cs typeface="Arial"/>
                <a:sym typeface="Arial"/>
              </a:defRPr>
            </a:pPr>
            <a:r>
              <a:t>Facial biometrics can be integrated with physical devices and objects. </a:t>
            </a:r>
          </a:p>
          <a:p>
            <a:pPr marL="0" indent="0" defTabSz="457200">
              <a:lnSpc>
                <a:spcPts val="3000"/>
              </a:lnSpc>
              <a:spcBef>
                <a:spcPts val="1700"/>
              </a:spcBef>
              <a:buSzTx/>
              <a:buNone/>
              <a:defRPr sz="2500">
                <a:solidFill>
                  <a:srgbClr val="414143"/>
                </a:solidFill>
                <a:latin typeface="Arial"/>
                <a:ea typeface="Arial"/>
                <a:cs typeface="Arial"/>
                <a:sym typeface="Arial"/>
              </a:defRPr>
            </a:pPr>
            <a:r>
              <a:t>Instead of using passcodes, mobile phones and other consumer electronics will be accessed via owners’ facial features. </a:t>
            </a:r>
          </a:p>
          <a:p>
            <a:pPr marL="0" indent="0" defTabSz="457200">
              <a:lnSpc>
                <a:spcPts val="3000"/>
              </a:lnSpc>
              <a:spcBef>
                <a:spcPts val="1700"/>
              </a:spcBef>
              <a:buSzTx/>
              <a:buNone/>
              <a:defRPr b="1" sz="2500">
                <a:latin typeface="Arial"/>
                <a:ea typeface="Arial"/>
                <a:cs typeface="Arial"/>
                <a:sym typeface="Arial"/>
              </a:defRPr>
            </a:pPr>
            <a:r>
              <a:rPr b="0">
                <a:solidFill>
                  <a:srgbClr val="414143"/>
                </a:solidFill>
              </a:rPr>
              <a:t>Apple, Samsung and Xiaomi Corp. have all installed FaceTech in their phones. </a:t>
            </a:r>
            <a:endParaRPr>
              <a:solidFill>
                <a:srgbClr val="414143"/>
              </a:solidFill>
            </a:endParaRPr>
          </a:p>
          <a:p>
            <a:pPr marL="0" indent="0" defTabSz="457200">
              <a:lnSpc>
                <a:spcPts val="3000"/>
              </a:lnSpc>
              <a:spcBef>
                <a:spcPts val="1700"/>
              </a:spcBef>
              <a:buSzTx/>
              <a:buNone/>
              <a:defRPr sz="2500">
                <a:solidFill>
                  <a:srgbClr val="414143"/>
                </a:solidFill>
                <a:latin typeface="Arial"/>
                <a:ea typeface="Arial"/>
                <a:cs typeface="Arial"/>
                <a:sym typeface="Arial"/>
              </a:defRPr>
            </a:pPr>
            <a:r>
              <a:t>In future, it looks like consumers will be able to get into their cars, houses, and other secure physical locations simply by looking at them.</a:t>
            </a:r>
          </a:p>
        </p:txBody>
      </p:sp>
      <p:pic>
        <p:nvPicPr>
          <p:cNvPr id="139" name="use-iphone-x-without-face-id-610x265.jpg" descr="use-iphone-x-without-face-id-610x265.jpg"/>
          <p:cNvPicPr>
            <a:picLocks noChangeAspect="1"/>
          </p:cNvPicPr>
          <p:nvPr/>
        </p:nvPicPr>
        <p:blipFill>
          <a:blip r:embed="rId2">
            <a:extLst/>
          </a:blip>
          <a:stretch>
            <a:fillRect/>
          </a:stretch>
        </p:blipFill>
        <p:spPr>
          <a:xfrm>
            <a:off x="1859611" y="5884247"/>
            <a:ext cx="9013510" cy="391570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Advertising"/>
          <p:cNvSpPr txBox="1"/>
          <p:nvPr>
            <p:ph type="title"/>
          </p:nvPr>
        </p:nvSpPr>
        <p:spPr>
          <a:xfrm>
            <a:off x="952498" y="-157210"/>
            <a:ext cx="11099803" cy="2159001"/>
          </a:xfrm>
          <a:prstGeom prst="rect">
            <a:avLst/>
          </a:prstGeom>
        </p:spPr>
        <p:txBody>
          <a:bodyPr/>
          <a:lstStyle/>
          <a:p>
            <a:pPr/>
            <a:r>
              <a:t>Advertising</a:t>
            </a:r>
          </a:p>
        </p:txBody>
      </p:sp>
      <p:sp>
        <p:nvSpPr>
          <p:cNvPr id="142" name="FaceTech could do much the same, by allowing companies to recognize certain demographics – for instance, if the customer is a male between the ages of 12 and 21, the screen might show an ad for the latest FIFA game.  In Florida stores use facial recognition technology and tracking to increase sales, they know who you’re and what you are looking to buy."/>
          <p:cNvSpPr txBox="1"/>
          <p:nvPr>
            <p:ph type="body" sz="half" idx="1"/>
          </p:nvPr>
        </p:nvSpPr>
        <p:spPr>
          <a:xfrm>
            <a:off x="345603" y="6870296"/>
            <a:ext cx="12313595" cy="2823544"/>
          </a:xfrm>
          <a:prstGeom prst="rect">
            <a:avLst/>
          </a:prstGeom>
        </p:spPr>
        <p:txBody>
          <a:bodyPr/>
          <a:lstStyle/>
          <a:p>
            <a:pPr marL="0" indent="0" defTabSz="457200">
              <a:lnSpc>
                <a:spcPts val="3000"/>
              </a:lnSpc>
              <a:spcBef>
                <a:spcPts val="1000"/>
              </a:spcBef>
              <a:buSzTx/>
              <a:buNone/>
              <a:defRPr sz="2500">
                <a:latin typeface="Arial"/>
                <a:ea typeface="Arial"/>
                <a:cs typeface="Arial"/>
                <a:sym typeface="Arial"/>
              </a:defRPr>
            </a:pPr>
            <a:r>
              <a:t>FaceTech could do much the same, by allowing companies to recognize certain demographics – for instance, if the customer is a male between the ages of 12 and 21, the screen might show an ad for the latest FIFA game.</a:t>
            </a:r>
            <a:br/>
            <a:br/>
            <a:r>
              <a:t>In Florida stores use facial recognition technology and tracking to increase sales, they know who you’re and what you are looking to buy. </a:t>
            </a:r>
          </a:p>
        </p:txBody>
      </p:sp>
      <p:pic>
        <p:nvPicPr>
          <p:cNvPr id="143" name="stores-to-begin-using-facial-recognition-technology-to-increase-sales-february-23-2012.jpg" descr="stores-to-begin-using-facial-recognition-technology-to-increase-sales-february-23-2012.jpg"/>
          <p:cNvPicPr>
            <a:picLocks noChangeAspect="1"/>
          </p:cNvPicPr>
          <p:nvPr/>
        </p:nvPicPr>
        <p:blipFill>
          <a:blip r:embed="rId2">
            <a:extLst/>
          </a:blip>
          <a:stretch>
            <a:fillRect/>
          </a:stretch>
        </p:blipFill>
        <p:spPr>
          <a:xfrm>
            <a:off x="2588497" y="1805254"/>
            <a:ext cx="7827806" cy="500979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Arms industry"/>
          <p:cNvSpPr txBox="1"/>
          <p:nvPr>
            <p:ph type="title"/>
          </p:nvPr>
        </p:nvSpPr>
        <p:spPr>
          <a:xfrm>
            <a:off x="952498" y="-444907"/>
            <a:ext cx="11099803" cy="2159002"/>
          </a:xfrm>
          <a:prstGeom prst="rect">
            <a:avLst/>
          </a:prstGeom>
        </p:spPr>
        <p:txBody>
          <a:bodyPr/>
          <a:lstStyle/>
          <a:p>
            <a:pPr/>
            <a:r>
              <a:t>Arms industry</a:t>
            </a:r>
          </a:p>
        </p:txBody>
      </p:sp>
      <p:sp>
        <p:nvSpPr>
          <p:cNvPr id="146" name="Technology now exists to create autonomous weapons that can select and kill human targets without supervision  https://www.theguardian.com/science/2017/nov/13/ban-on-killer-robots-urgently-needed-say-scientists"/>
          <p:cNvSpPr txBox="1"/>
          <p:nvPr>
            <p:ph type="body" sz="half" idx="1"/>
          </p:nvPr>
        </p:nvSpPr>
        <p:spPr>
          <a:xfrm>
            <a:off x="526831" y="7125593"/>
            <a:ext cx="12843330" cy="3153411"/>
          </a:xfrm>
          <a:prstGeom prst="rect">
            <a:avLst/>
          </a:prstGeom>
        </p:spPr>
        <p:txBody>
          <a:bodyPr/>
          <a:lstStyle>
            <a:lvl1pPr marL="0" indent="0" defTabSz="457200">
              <a:lnSpc>
                <a:spcPts val="3000"/>
              </a:lnSpc>
              <a:spcBef>
                <a:spcPts val="0"/>
              </a:spcBef>
              <a:buSzTx/>
              <a:buNone/>
              <a:defRPr sz="2500">
                <a:solidFill>
                  <a:srgbClr val="121212"/>
                </a:solidFill>
                <a:latin typeface="Arial"/>
                <a:ea typeface="Arial"/>
                <a:cs typeface="Arial"/>
                <a:sym typeface="Arial"/>
              </a:defRPr>
            </a:lvl1pPr>
          </a:lstStyle>
          <a:p>
            <a:pPr>
              <a:defRPr sz="2000"/>
            </a:pPr>
            <a:r>
              <a:rPr sz="2500"/>
              <a:t>Technology now exists to create autonomous weapons that can select and kill human targets without supervision.</a:t>
            </a:r>
          </a:p>
        </p:txBody>
      </p:sp>
      <p:pic>
        <p:nvPicPr>
          <p:cNvPr id="147" name="war1.mp4" descr="war1.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52034" y="1341907"/>
            <a:ext cx="11900732" cy="669416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7104610" fill="hold"/>
                                        <p:tgtEl>
                                          <p:spTgt spid="14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4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Video surveillance"/>
          <p:cNvSpPr txBox="1"/>
          <p:nvPr>
            <p:ph type="title"/>
          </p:nvPr>
        </p:nvSpPr>
        <p:spPr>
          <a:xfrm>
            <a:off x="952500" y="-107864"/>
            <a:ext cx="11099800" cy="2159001"/>
          </a:xfrm>
          <a:prstGeom prst="rect">
            <a:avLst/>
          </a:prstGeom>
        </p:spPr>
        <p:txBody>
          <a:bodyPr/>
          <a:lstStyle/>
          <a:p>
            <a:pPr/>
            <a:r>
              <a:t>Video surveillance</a:t>
            </a:r>
          </a:p>
        </p:txBody>
      </p:sp>
      <p:sp>
        <p:nvSpPr>
          <p:cNvPr id="150" name="FBI’s facial recognition system can access 411 million photos including foreigners.…"/>
          <p:cNvSpPr txBox="1"/>
          <p:nvPr>
            <p:ph type="body" sz="half" idx="1"/>
          </p:nvPr>
        </p:nvSpPr>
        <p:spPr>
          <a:xfrm>
            <a:off x="243227" y="5830087"/>
            <a:ext cx="12518346" cy="3644560"/>
          </a:xfrm>
          <a:prstGeom prst="rect">
            <a:avLst/>
          </a:prstGeom>
        </p:spPr>
        <p:txBody>
          <a:bodyPr/>
          <a:lstStyle/>
          <a:p>
            <a:pPr marL="0" indent="0" defTabSz="344407">
              <a:lnSpc>
                <a:spcPts val="2400"/>
              </a:lnSpc>
              <a:spcBef>
                <a:spcPts val="1200"/>
              </a:spcBef>
              <a:buSzTx/>
              <a:buNone/>
              <a:defRPr sz="2025">
                <a:latin typeface="Arial"/>
                <a:ea typeface="Arial"/>
                <a:cs typeface="Arial"/>
                <a:sym typeface="Arial"/>
              </a:defRPr>
            </a:pPr>
            <a:r>
              <a:t>FBI’s facial recognition system can access 411 million photos including foreigners. </a:t>
            </a:r>
          </a:p>
          <a:p>
            <a:pPr marL="0" indent="0" defTabSz="344407">
              <a:lnSpc>
                <a:spcPts val="2400"/>
              </a:lnSpc>
              <a:spcBef>
                <a:spcPts val="1200"/>
              </a:spcBef>
              <a:buSzTx/>
              <a:buNone/>
              <a:defRPr sz="2025">
                <a:latin typeface="Arial"/>
                <a:ea typeface="Arial"/>
                <a:cs typeface="Arial"/>
                <a:sym typeface="Arial"/>
              </a:defRPr>
            </a:pPr>
            <a:r>
              <a:t>This is as useful as it is creepy, giving law enforcers another way of tracking criminals across the country.</a:t>
            </a:r>
          </a:p>
          <a:p>
            <a:pPr marL="0" indent="0" defTabSz="344407">
              <a:lnSpc>
                <a:spcPts val="2400"/>
              </a:lnSpc>
              <a:spcBef>
                <a:spcPts val="1200"/>
              </a:spcBef>
              <a:buSzTx/>
              <a:buNone/>
              <a:defRPr sz="2025">
                <a:latin typeface="Arial"/>
                <a:ea typeface="Arial"/>
                <a:cs typeface="Arial"/>
                <a:sym typeface="Arial"/>
              </a:defRPr>
            </a:pPr>
            <a:r>
              <a:t>AI equipped cameras have also been trialled in the UK to identify those smuggling contraband into prisons.</a:t>
            </a:r>
          </a:p>
          <a:p>
            <a:pPr marL="0" indent="0" defTabSz="344407">
              <a:lnSpc>
                <a:spcPts val="2400"/>
              </a:lnSpc>
              <a:spcBef>
                <a:spcPts val="1200"/>
              </a:spcBef>
              <a:buSzTx/>
              <a:buNone/>
              <a:defRPr sz="2025">
                <a:latin typeface="Arial"/>
                <a:ea typeface="Arial"/>
                <a:cs typeface="Arial"/>
                <a:sym typeface="Arial"/>
              </a:defRPr>
            </a:pPr>
            <a:r>
              <a:t>Facial recognition allows security companies and law enforcement agencies to monitor suspicious or undesirable persons. Faces are compared against large databases, and authorities are alerted when there’s a match.</a:t>
            </a:r>
            <a:br/>
            <a:br/>
            <a:r>
              <a:t>London's Metropolitan Police is today </a:t>
            </a:r>
            <a:r>
              <a:t>deploying 500 wearable cameras</a:t>
            </a:r>
            <a:r>
              <a:t> as part of its officers' emergency response kit.</a:t>
            </a:r>
            <a:br/>
            <a:r>
              <a:t>Taser is the name of the company that will equip London's cops with on-body cameras</a:t>
            </a:r>
          </a:p>
        </p:txBody>
      </p:sp>
      <p:pic>
        <p:nvPicPr>
          <p:cNvPr id="151" name="FBI_Scan_Citizens_Wide.jpg" descr="FBI_Scan_Citizens_Wide.jpg"/>
          <p:cNvPicPr>
            <a:picLocks noChangeAspect="1"/>
          </p:cNvPicPr>
          <p:nvPr/>
        </p:nvPicPr>
        <p:blipFill>
          <a:blip r:embed="rId2">
            <a:extLst/>
          </a:blip>
          <a:stretch>
            <a:fillRect/>
          </a:stretch>
        </p:blipFill>
        <p:spPr>
          <a:xfrm>
            <a:off x="438126" y="1698288"/>
            <a:ext cx="5931712" cy="2836906"/>
          </a:xfrm>
          <a:prstGeom prst="rect">
            <a:avLst/>
          </a:prstGeom>
          <a:ln w="12700">
            <a:miter lim="400000"/>
          </a:ln>
        </p:spPr>
      </p:pic>
      <p:pic>
        <p:nvPicPr>
          <p:cNvPr id="152" name="Schermata 2018-11-14 alle 15.46.05.png" descr="Schermata 2018-11-14 alle 15.46.05.png"/>
          <p:cNvPicPr>
            <a:picLocks noChangeAspect="1"/>
          </p:cNvPicPr>
          <p:nvPr/>
        </p:nvPicPr>
        <p:blipFill>
          <a:blip r:embed="rId3">
            <a:extLst/>
          </a:blip>
          <a:stretch>
            <a:fillRect/>
          </a:stretch>
        </p:blipFill>
        <p:spPr>
          <a:xfrm>
            <a:off x="7150920" y="1597299"/>
            <a:ext cx="4458360" cy="4006632"/>
          </a:xfrm>
          <a:prstGeom prst="rect">
            <a:avLst/>
          </a:prstGeom>
          <a:ln w="12700">
            <a:miter lim="400000"/>
          </a:ln>
        </p:spPr>
      </p:pic>
      <p:sp>
        <p:nvSpPr>
          <p:cNvPr id="153" name="Ovale"/>
          <p:cNvSpPr/>
          <p:nvPr/>
        </p:nvSpPr>
        <p:spPr>
          <a:xfrm>
            <a:off x="7775409" y="4241800"/>
            <a:ext cx="1477663" cy="1538381"/>
          </a:xfrm>
          <a:prstGeom prst="ellipse">
            <a:avLst/>
          </a:prstGeom>
          <a:ln w="63500">
            <a:solidFill>
              <a:srgbClr val="EE230C"/>
            </a:solidFill>
            <a:miter lim="400000"/>
          </a:ln>
        </p:spPr>
        <p:txBody>
          <a:bodyPr lIns="50800" tIns="50800" rIns="50800" bIns="50800" anchor="ctr"/>
          <a:lstStyle/>
          <a:p>
            <a:pPr>
              <a:defRPr sz="2200">
                <a:solidFill>
                  <a:srgbClr val="FFFFFF"/>
                </a:solidFill>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